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8" r:id="rId3"/>
    <p:sldId id="281" r:id="rId4"/>
    <p:sldId id="284" r:id="rId5"/>
    <p:sldId id="288" r:id="rId6"/>
    <p:sldId id="263" r:id="rId7"/>
    <p:sldId id="285" r:id="rId8"/>
    <p:sldId id="259" r:id="rId9"/>
    <p:sldId id="275" r:id="rId10"/>
    <p:sldId id="276" r:id="rId11"/>
    <p:sldId id="277" r:id="rId12"/>
    <p:sldId id="278" r:id="rId13"/>
    <p:sldId id="279" r:id="rId14"/>
    <p:sldId id="273" r:id="rId15"/>
    <p:sldId id="27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2" d="100"/>
          <a:sy n="72" d="100"/>
        </p:scale>
        <p:origin x="-552" y="1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0803F-B95D-446A-B671-40D2A4A6E2FB}" type="datetimeFigureOut">
              <a:rPr lang="en-US" smtClean="0"/>
              <a:t>11/25/2024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C2DC63-45A7-4A5C-A2A9-8FB46B97601D}" type="slidenum">
              <a:rPr lang="en-US" smtClean="0"/>
              <a:t>‹#›</a:t>
            </a:fld>
            <a:endParaRPr lang="en-US"/>
          </a:p>
        </p:txBody>
      </p:sp>
    </p:spTree>
    <p:extLst>
      <p:ext uri="{BB962C8B-B14F-4D97-AF65-F5344CB8AC3E}">
        <p14:creationId xmlns:p14="http://schemas.microsoft.com/office/powerpoint/2010/main" val="3718174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C2DC63-45A7-4A5C-A2A9-8FB46B97601D}" type="slidenum">
              <a:rPr lang="en-US" smtClean="0"/>
              <a:t>2</a:t>
            </a:fld>
            <a:endParaRPr lang="en-US"/>
          </a:p>
        </p:txBody>
      </p:sp>
    </p:spTree>
    <p:extLst>
      <p:ext uri="{BB962C8B-B14F-4D97-AF65-F5344CB8AC3E}">
        <p14:creationId xmlns:p14="http://schemas.microsoft.com/office/powerpoint/2010/main" val="3547930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C2DC63-45A7-4A5C-A2A9-8FB46B97601D}" type="slidenum">
              <a:rPr lang="en-US" smtClean="0"/>
              <a:t>8</a:t>
            </a:fld>
            <a:endParaRPr lang="en-US"/>
          </a:p>
        </p:txBody>
      </p:sp>
    </p:spTree>
    <p:extLst>
      <p:ext uri="{BB962C8B-B14F-4D97-AF65-F5344CB8AC3E}">
        <p14:creationId xmlns:p14="http://schemas.microsoft.com/office/powerpoint/2010/main" val="3537965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10"/>
          </p:nvPr>
        </p:nvSpPr>
        <p:spPr/>
        <p:txBody>
          <a:bodyPr/>
          <a:lstStyle/>
          <a:p>
            <a:fld id="{5CC2DC63-45A7-4A5C-A2A9-8FB46B97601D}" type="slidenum">
              <a:rPr lang="en-US" smtClean="0"/>
              <a:t>14</a:t>
            </a:fld>
            <a:endParaRPr lang="en-US"/>
          </a:p>
        </p:txBody>
      </p:sp>
    </p:spTree>
    <p:extLst>
      <p:ext uri="{BB962C8B-B14F-4D97-AF65-F5344CB8AC3E}">
        <p14:creationId xmlns:p14="http://schemas.microsoft.com/office/powerpoint/2010/main" val="1195161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D1E6749-80C4-4748-ACC9-8F8AB7B09A93}" type="datetimeFigureOut">
              <a:rPr lang="en-US" smtClean="0"/>
              <a:t>11/25/2024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2B6FD-2123-413C-9971-3CB9E1E44690}" type="slidenum">
              <a:rPr lang="en-US" smtClean="0"/>
              <a:t>‹#›</a:t>
            </a:fld>
            <a:endParaRPr lang="en-US"/>
          </a:p>
        </p:txBody>
      </p:sp>
    </p:spTree>
    <p:extLst>
      <p:ext uri="{BB962C8B-B14F-4D97-AF65-F5344CB8AC3E}">
        <p14:creationId xmlns:p14="http://schemas.microsoft.com/office/powerpoint/2010/main" val="3349856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1E6749-80C4-4748-ACC9-8F8AB7B09A93}" type="datetimeFigureOut">
              <a:rPr lang="en-US" smtClean="0"/>
              <a:t>11/25/2024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2B6FD-2123-413C-9971-3CB9E1E44690}" type="slidenum">
              <a:rPr lang="en-US" smtClean="0"/>
              <a:t>‹#›</a:t>
            </a:fld>
            <a:endParaRPr lang="en-US"/>
          </a:p>
        </p:txBody>
      </p:sp>
    </p:spTree>
    <p:extLst>
      <p:ext uri="{BB962C8B-B14F-4D97-AF65-F5344CB8AC3E}">
        <p14:creationId xmlns:p14="http://schemas.microsoft.com/office/powerpoint/2010/main" val="1763044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D1E6749-80C4-4748-ACC9-8F8AB7B09A93}" type="datetimeFigureOut">
              <a:rPr lang="en-US" smtClean="0"/>
              <a:t>11/25/2024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2B6FD-2123-413C-9971-3CB9E1E44690}" type="slidenum">
              <a:rPr lang="en-US" smtClean="0"/>
              <a:t>‹#›</a:t>
            </a:fld>
            <a:endParaRPr lang="en-US"/>
          </a:p>
        </p:txBody>
      </p:sp>
    </p:spTree>
    <p:extLst>
      <p:ext uri="{BB962C8B-B14F-4D97-AF65-F5344CB8AC3E}">
        <p14:creationId xmlns:p14="http://schemas.microsoft.com/office/powerpoint/2010/main" val="4007628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D1E6749-80C4-4748-ACC9-8F8AB7B09A93}" type="datetimeFigureOut">
              <a:rPr lang="en-US" smtClean="0"/>
              <a:t>11/25/2024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2B6FD-2123-413C-9971-3CB9E1E44690}" type="slidenum">
              <a:rPr lang="en-US" smtClean="0"/>
              <a:t>‹#›</a:t>
            </a:fld>
            <a:endParaRPr lang="en-US"/>
          </a:p>
        </p:txBody>
      </p:sp>
    </p:spTree>
    <p:extLst>
      <p:ext uri="{BB962C8B-B14F-4D97-AF65-F5344CB8AC3E}">
        <p14:creationId xmlns:p14="http://schemas.microsoft.com/office/powerpoint/2010/main" val="970198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D1E6749-80C4-4748-ACC9-8F8AB7B09A93}" type="datetimeFigureOut">
              <a:rPr lang="en-US" smtClean="0"/>
              <a:t>11/25/2024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82B6FD-2123-413C-9971-3CB9E1E44690}" type="slidenum">
              <a:rPr lang="en-US" smtClean="0"/>
              <a:t>‹#›</a:t>
            </a:fld>
            <a:endParaRPr lang="en-US"/>
          </a:p>
        </p:txBody>
      </p:sp>
    </p:spTree>
    <p:extLst>
      <p:ext uri="{BB962C8B-B14F-4D97-AF65-F5344CB8AC3E}">
        <p14:creationId xmlns:p14="http://schemas.microsoft.com/office/powerpoint/2010/main" val="1310839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D1E6749-80C4-4748-ACC9-8F8AB7B09A93}" type="datetimeFigureOut">
              <a:rPr lang="en-US" smtClean="0"/>
              <a:t>11/25/2024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82B6FD-2123-413C-9971-3CB9E1E44690}" type="slidenum">
              <a:rPr lang="en-US" smtClean="0"/>
              <a:t>‹#›</a:t>
            </a:fld>
            <a:endParaRPr lang="en-US"/>
          </a:p>
        </p:txBody>
      </p:sp>
    </p:spTree>
    <p:extLst>
      <p:ext uri="{BB962C8B-B14F-4D97-AF65-F5344CB8AC3E}">
        <p14:creationId xmlns:p14="http://schemas.microsoft.com/office/powerpoint/2010/main" val="1523808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1E6749-80C4-4748-ACC9-8F8AB7B09A93}" type="datetimeFigureOut">
              <a:rPr lang="en-US" smtClean="0"/>
              <a:t>11/25/2024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82B6FD-2123-413C-9971-3CB9E1E44690}" type="slidenum">
              <a:rPr lang="en-US" smtClean="0"/>
              <a:t>‹#›</a:t>
            </a:fld>
            <a:endParaRPr lang="en-US"/>
          </a:p>
        </p:txBody>
      </p:sp>
    </p:spTree>
    <p:extLst>
      <p:ext uri="{BB962C8B-B14F-4D97-AF65-F5344CB8AC3E}">
        <p14:creationId xmlns:p14="http://schemas.microsoft.com/office/powerpoint/2010/main" val="3599748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D1E6749-80C4-4748-ACC9-8F8AB7B09A93}" type="datetimeFigureOut">
              <a:rPr lang="en-US" smtClean="0"/>
              <a:t>11/25/2024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2B6FD-2123-413C-9971-3CB9E1E44690}" type="slidenum">
              <a:rPr lang="en-US" smtClean="0"/>
              <a:t>‹#›</a:t>
            </a:fld>
            <a:endParaRPr lang="en-US"/>
          </a:p>
        </p:txBody>
      </p:sp>
    </p:spTree>
    <p:extLst>
      <p:ext uri="{BB962C8B-B14F-4D97-AF65-F5344CB8AC3E}">
        <p14:creationId xmlns:p14="http://schemas.microsoft.com/office/powerpoint/2010/main" val="3606056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D1E6749-80C4-4748-ACC9-8F8AB7B09A93}" type="datetimeFigureOut">
              <a:rPr lang="en-US" smtClean="0"/>
              <a:t>11/25/2024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82B6FD-2123-413C-9971-3CB9E1E44690}" type="slidenum">
              <a:rPr lang="en-US" smtClean="0"/>
              <a:t>‹#›</a:t>
            </a:fld>
            <a:endParaRPr lang="en-US"/>
          </a:p>
        </p:txBody>
      </p:sp>
    </p:spTree>
    <p:extLst>
      <p:ext uri="{BB962C8B-B14F-4D97-AF65-F5344CB8AC3E}">
        <p14:creationId xmlns:p14="http://schemas.microsoft.com/office/powerpoint/2010/main" val="3571263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1E6749-80C4-4748-ACC9-8F8AB7B09A93}" type="datetimeFigureOut">
              <a:rPr lang="en-US" smtClean="0"/>
              <a:t>11/25/2024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2B6FD-2123-413C-9971-3CB9E1E44690}" type="slidenum">
              <a:rPr lang="en-US" smtClean="0"/>
              <a:t>‹#›</a:t>
            </a:fld>
            <a:endParaRPr lang="en-US"/>
          </a:p>
        </p:txBody>
      </p:sp>
    </p:spTree>
    <p:extLst>
      <p:ext uri="{BB962C8B-B14F-4D97-AF65-F5344CB8AC3E}">
        <p14:creationId xmlns:p14="http://schemas.microsoft.com/office/powerpoint/2010/main" val="3033739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1E6749-80C4-4748-ACC9-8F8AB7B09A93}" type="datetimeFigureOut">
              <a:rPr lang="en-US" smtClean="0"/>
              <a:t>11/25/2024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82B6FD-2123-413C-9971-3CB9E1E44690}" type="slidenum">
              <a:rPr lang="en-US" smtClean="0"/>
              <a:t>‹#›</a:t>
            </a:fld>
            <a:endParaRPr lang="en-US"/>
          </a:p>
        </p:txBody>
      </p:sp>
    </p:spTree>
    <p:extLst>
      <p:ext uri="{BB962C8B-B14F-4D97-AF65-F5344CB8AC3E}">
        <p14:creationId xmlns:p14="http://schemas.microsoft.com/office/powerpoint/2010/main" val="173794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1E6749-80C4-4748-ACC9-8F8AB7B09A93}" type="datetimeFigureOut">
              <a:rPr lang="en-US" smtClean="0"/>
              <a:t>11/25/2024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82B6FD-2123-413C-9971-3CB9E1E44690}" type="slidenum">
              <a:rPr lang="en-US" smtClean="0"/>
              <a:t>‹#›</a:t>
            </a:fld>
            <a:endParaRPr lang="en-US"/>
          </a:p>
        </p:txBody>
      </p:sp>
    </p:spTree>
    <p:extLst>
      <p:ext uri="{BB962C8B-B14F-4D97-AF65-F5344CB8AC3E}">
        <p14:creationId xmlns:p14="http://schemas.microsoft.com/office/powerpoint/2010/main" val="16962674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who.int/health-topics/social-determinants-of-health#tab=tab_1"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ealth.gov/healthypeople" TargetMode="External"/><Relationship Id="rId2" Type="http://schemas.openxmlformats.org/officeDocument/2006/relationships/hyperlink" Target="https://www.who.int/health-topics/social-determinants-of-health#tab=tab_1"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health.gov/healthypeople/topic/economic-stability" TargetMode="External"/><Relationship Id="rId2" Type="http://schemas.openxmlformats.org/officeDocument/2006/relationships/hyperlink" Target="https://www.youtube.com/watch?v=2UK7NrHOsmA" TargetMode="External"/><Relationship Id="rId1" Type="http://schemas.openxmlformats.org/officeDocument/2006/relationships/slideLayout" Target="../slideLayouts/slideLayout2.xml"/><Relationship Id="rId5" Type="http://schemas.openxmlformats.org/officeDocument/2006/relationships/hyperlink" Target="https://health.gov/healthypeople/topic/neighborhood-and-built-environment" TargetMode="External"/><Relationship Id="rId4" Type="http://schemas.openxmlformats.org/officeDocument/2006/relationships/hyperlink" Target="https://health.gov/healthypeople/topic/health-care-access-and-quality"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health.gov/healthypeople/priority-areas/social-determinants-health/literature-summaries/food-insecurity" TargetMode="External"/><Relationship Id="rId2" Type="http://schemas.openxmlformats.org/officeDocument/2006/relationships/hyperlink" Target="https://health.gov/healthypeople/priority-areas/social-determinants-health/literature-summaries/employment" TargetMode="External"/><Relationship Id="rId1" Type="http://schemas.openxmlformats.org/officeDocument/2006/relationships/slideLayout" Target="../slideLayouts/slideLayout2.xml"/><Relationship Id="rId5" Type="http://schemas.openxmlformats.org/officeDocument/2006/relationships/hyperlink" Target="https://health.gov/healthypeople/priority-areas/social-determinants-health/literature-summaries/poverty" TargetMode="External"/><Relationship Id="rId4" Type="http://schemas.openxmlformats.org/officeDocument/2006/relationships/hyperlink" Target="https://health.gov/healthypeople/priority-areas/social-determinants-health/literature-summaries/housing-instability"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health.gov/healthypeople/priority-areas/social-determinants-health/literature-summaries/enrollment-higher-education" TargetMode="External"/><Relationship Id="rId2" Type="http://schemas.openxmlformats.org/officeDocument/2006/relationships/hyperlink" Target="https://health.gov/healthypeople/priority-areas/social-determinants-health/literature-summaries/early-childhood-development-and-education" TargetMode="External"/><Relationship Id="rId1" Type="http://schemas.openxmlformats.org/officeDocument/2006/relationships/slideLayout" Target="../slideLayouts/slideLayout2.xml"/><Relationship Id="rId5" Type="http://schemas.openxmlformats.org/officeDocument/2006/relationships/hyperlink" Target="https://health.gov/healthypeople/priority-areas/social-determinants-health/literature-summaries/language-and-literacy" TargetMode="External"/><Relationship Id="rId4" Type="http://schemas.openxmlformats.org/officeDocument/2006/relationships/hyperlink" Target="https://health.gov/healthypeople/priority-areas/social-determinants-health/literature-summaries/high-school-graduation"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health.gov/healthypeople/priority-areas/social-determinants-health/literature-summaries/access-primary-care" TargetMode="External"/><Relationship Id="rId2" Type="http://schemas.openxmlformats.org/officeDocument/2006/relationships/hyperlink" Target="https://health.gov/healthypeople/priority-areas/social-determinants-health/literature-summaries/access-health-services" TargetMode="External"/><Relationship Id="rId1" Type="http://schemas.openxmlformats.org/officeDocument/2006/relationships/slideLayout" Target="../slideLayouts/slideLayout2.xml"/><Relationship Id="rId4" Type="http://schemas.openxmlformats.org/officeDocument/2006/relationships/hyperlink" Target="https://health.gov/healthypeople/priority-areas/social-determinants-health/literature-summaries/health-literacy"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health.gov/healthypeople/priority-areas/social-determinants-health/literature-summaries/crime-and-violence" TargetMode="External"/><Relationship Id="rId2" Type="http://schemas.openxmlformats.org/officeDocument/2006/relationships/hyperlink" Target="https://health.gov/healthypeople/priority-areas/social-determinants-health/literature-summaries/access-foods-support-healthy-dietary-patterns" TargetMode="External"/><Relationship Id="rId1" Type="http://schemas.openxmlformats.org/officeDocument/2006/relationships/slideLayout" Target="../slideLayouts/slideLayout2.xml"/><Relationship Id="rId5" Type="http://schemas.openxmlformats.org/officeDocument/2006/relationships/hyperlink" Target="https://health.gov/healthypeople/priority-areas/social-determinants-health/literature-summaries/quality-housing" TargetMode="External"/><Relationship Id="rId4" Type="http://schemas.openxmlformats.org/officeDocument/2006/relationships/hyperlink" Target="https://health.gov/healthypeople/priority-areas/social-determinants-health/literature-summaries/environmental-conditions"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health.gov/healthypeople/priority-areas/social-determinants-health/literature-summaries/discrimination" TargetMode="External"/><Relationship Id="rId2" Type="http://schemas.openxmlformats.org/officeDocument/2006/relationships/hyperlink" Target="https://health.gov/healthypeople/priority-areas/social-determinants-health/literature-summaries/civic-participation" TargetMode="External"/><Relationship Id="rId1" Type="http://schemas.openxmlformats.org/officeDocument/2006/relationships/slideLayout" Target="../slideLayouts/slideLayout2.xml"/><Relationship Id="rId5" Type="http://schemas.openxmlformats.org/officeDocument/2006/relationships/hyperlink" Target="https://health.gov/healthypeople/priority-areas/social-determinants-health/literature-summaries/social-cohesion" TargetMode="External"/><Relationship Id="rId4" Type="http://schemas.openxmlformats.org/officeDocument/2006/relationships/hyperlink" Target="https://health.gov/healthypeople/priority-areas/social-determinants-health/literature-summaries/incarceration"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1704" y="1799019"/>
            <a:ext cx="9144000" cy="2387600"/>
          </a:xfrm>
        </p:spPr>
        <p:txBody>
          <a:bodyPr>
            <a:noAutofit/>
          </a:bodyPr>
          <a:lstStyle/>
          <a:p>
            <a:r>
              <a:rPr lang="en-US" sz="4000" dirty="0">
                <a:solidFill>
                  <a:srgbClr val="0D1941"/>
                </a:solidFill>
                <a:latin typeface="Times New Roman" panose="02020603050405020304" pitchFamily="18" charset="0"/>
                <a:cs typeface="Times New Roman" panose="02020603050405020304" pitchFamily="18" charset="0"/>
              </a:rPr>
              <a:t>S</a:t>
            </a:r>
            <a:r>
              <a:rPr lang="en-US" sz="4000" b="0" i="0" dirty="0" smtClean="0">
                <a:solidFill>
                  <a:srgbClr val="0D1941"/>
                </a:solidFill>
                <a:effectLst/>
                <a:latin typeface="Times New Roman" panose="02020603050405020304" pitchFamily="18" charset="0"/>
                <a:cs typeface="Times New Roman" panose="02020603050405020304" pitchFamily="18" charset="0"/>
              </a:rPr>
              <a:t>ocial determinants of health</a:t>
            </a:r>
            <a:br>
              <a:rPr lang="en-US" sz="4000" b="0" i="0" dirty="0" smtClean="0">
                <a:solidFill>
                  <a:srgbClr val="0D1941"/>
                </a:solidFill>
                <a:effectLst/>
                <a:latin typeface="Times New Roman" panose="02020603050405020304" pitchFamily="18" charset="0"/>
                <a:cs typeface="Times New Roman" panose="02020603050405020304" pitchFamily="18" charset="0"/>
              </a:rPr>
            </a:br>
            <a:r>
              <a:rPr lang="en-US" sz="4000" dirty="0" smtClean="0">
                <a:solidFill>
                  <a:srgbClr val="0D1941"/>
                </a:solidFill>
                <a:latin typeface="Times New Roman" panose="02020603050405020304" pitchFamily="18" charset="0"/>
                <a:cs typeface="Times New Roman" panose="02020603050405020304" pitchFamily="18" charset="0"/>
              </a:rPr>
              <a:t>L9</a:t>
            </a:r>
            <a:br>
              <a:rPr lang="en-US" sz="4000" dirty="0" smtClean="0">
                <a:solidFill>
                  <a:srgbClr val="0D1941"/>
                </a:solidFill>
                <a:latin typeface="Times New Roman" panose="02020603050405020304" pitchFamily="18" charset="0"/>
                <a:cs typeface="Times New Roman" panose="02020603050405020304" pitchFamily="18" charset="0"/>
              </a:rPr>
            </a:br>
            <a:r>
              <a:rPr lang="en-US" sz="4000" dirty="0" smtClean="0">
                <a:solidFill>
                  <a:srgbClr val="0D1941"/>
                </a:solidFill>
                <a:latin typeface="Times New Roman" panose="02020603050405020304" pitchFamily="18" charset="0"/>
                <a:cs typeface="Times New Roman" panose="02020603050405020304" pitchFamily="18" charset="0"/>
              </a:rPr>
              <a:t>2024-2025</a:t>
            </a:r>
            <a:endParaRPr lang="en-US" sz="4000" dirty="0"/>
          </a:p>
        </p:txBody>
      </p:sp>
    </p:spTree>
    <p:extLst>
      <p:ext uri="{BB962C8B-B14F-4D97-AF65-F5344CB8AC3E}">
        <p14:creationId xmlns:p14="http://schemas.microsoft.com/office/powerpoint/2010/main" val="3829056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0549" y="340954"/>
            <a:ext cx="10515600" cy="5823871"/>
          </a:xfrm>
          <a:ln>
            <a:noFill/>
          </a:ln>
        </p:spPr>
        <p:txBody>
          <a:bodyPr>
            <a:noAutofit/>
          </a:bodyPr>
          <a:lstStyle/>
          <a:p>
            <a:pPr marL="0" indent="0" algn="just">
              <a:buNone/>
            </a:pPr>
            <a:r>
              <a:rPr lang="en-US" sz="3600" b="1" u="sng" dirty="0" smtClean="0">
                <a:solidFill>
                  <a:srgbClr val="FF0000"/>
                </a:solidFill>
                <a:latin typeface="Times New Roman" panose="02020603050405020304" pitchFamily="18" charset="0"/>
                <a:cs typeface="Times New Roman" panose="02020603050405020304" pitchFamily="18" charset="0"/>
              </a:rPr>
              <a:t>Health</a:t>
            </a:r>
            <a:r>
              <a:rPr lang="en-US" sz="3600" u="sng" dirty="0" smtClean="0">
                <a:solidFill>
                  <a:srgbClr val="FF0000"/>
                </a:solidFill>
                <a:latin typeface="Times New Roman" panose="02020603050405020304" pitchFamily="18" charset="0"/>
                <a:cs typeface="Times New Roman" panose="02020603050405020304" pitchFamily="18" charset="0"/>
              </a:rPr>
              <a:t> </a:t>
            </a:r>
          </a:p>
          <a:p>
            <a:pPr marL="0" indent="0" algn="just">
              <a:buNone/>
            </a:pPr>
            <a:r>
              <a:rPr lang="en-US" sz="3600" dirty="0" smtClean="0">
                <a:latin typeface="Times New Roman" panose="02020603050405020304" pitchFamily="18" charset="0"/>
                <a:cs typeface="Times New Roman" panose="02020603050405020304" pitchFamily="18" charset="0"/>
              </a:rPr>
              <a:t>The </a:t>
            </a:r>
            <a:r>
              <a:rPr lang="en-US" sz="3600" dirty="0">
                <a:latin typeface="Times New Roman" panose="02020603050405020304" pitchFamily="18" charset="0"/>
                <a:cs typeface="Times New Roman" panose="02020603050405020304" pitchFamily="18" charset="0"/>
              </a:rPr>
              <a:t>World Health Organization (WHO) defined health as “ A state of complete physical, mental and </a:t>
            </a:r>
            <a:r>
              <a:rPr lang="en-US" sz="3600" dirty="0">
                <a:solidFill>
                  <a:srgbClr val="FF0000"/>
                </a:solidFill>
                <a:latin typeface="Times New Roman" panose="02020603050405020304" pitchFamily="18" charset="0"/>
                <a:cs typeface="Times New Roman" panose="02020603050405020304" pitchFamily="18" charset="0"/>
              </a:rPr>
              <a:t>social </a:t>
            </a:r>
            <a:r>
              <a:rPr lang="en-US" sz="3600" dirty="0" smtClean="0">
                <a:solidFill>
                  <a:srgbClr val="FF0000"/>
                </a:solidFill>
                <a:latin typeface="Times New Roman" panose="02020603050405020304" pitchFamily="18" charset="0"/>
                <a:cs typeface="Times New Roman" panose="02020603050405020304" pitchFamily="18" charset="0"/>
              </a:rPr>
              <a:t>wellbeing </a:t>
            </a:r>
            <a:r>
              <a:rPr lang="en-US" sz="3600" dirty="0">
                <a:latin typeface="Times New Roman" panose="02020603050405020304" pitchFamily="18" charset="0"/>
                <a:cs typeface="Times New Roman" panose="02020603050405020304" pitchFamily="18" charset="0"/>
              </a:rPr>
              <a:t>and not merely the absence of disease or </a:t>
            </a:r>
            <a:r>
              <a:rPr lang="en-US" sz="3600" dirty="0" smtClean="0">
                <a:latin typeface="Times New Roman" panose="02020603050405020304" pitchFamily="18" charset="0"/>
                <a:cs typeface="Times New Roman" panose="02020603050405020304" pitchFamily="18" charset="0"/>
              </a:rPr>
              <a:t>infirmity.</a:t>
            </a:r>
          </a:p>
          <a:p>
            <a:pPr marL="0" indent="0" algn="just">
              <a:buNone/>
            </a:pPr>
            <a:endParaRPr lang="en-US" sz="3600" dirty="0">
              <a:latin typeface="Times New Roman" panose="02020603050405020304" pitchFamily="18" charset="0"/>
              <a:cs typeface="Times New Roman" panose="02020603050405020304" pitchFamily="18" charset="0"/>
            </a:endParaRPr>
          </a:p>
          <a:p>
            <a:pPr marL="0" indent="0" algn="just">
              <a:buNone/>
            </a:pPr>
            <a:r>
              <a:rPr lang="en-US" sz="3200" b="1" u="sng" dirty="0" smtClean="0">
                <a:solidFill>
                  <a:srgbClr val="0070C0"/>
                </a:solidFill>
              </a:rPr>
              <a:t>Wellbeing</a:t>
            </a:r>
          </a:p>
          <a:p>
            <a:pPr marL="0" indent="0" algn="just">
              <a:buNone/>
            </a:pPr>
            <a:r>
              <a:rPr lang="en-US" sz="3200" dirty="0">
                <a:solidFill>
                  <a:srgbClr val="20313B"/>
                </a:solidFill>
                <a:latin typeface="Times New Roman" panose="02020603050405020304" pitchFamily="18" charset="0"/>
                <a:cs typeface="Times New Roman" panose="02020603050405020304" pitchFamily="18" charset="0"/>
              </a:rPr>
              <a:t>Well-being is a positive state experienced by individuals and societies. Similar to health, it is a resource for daily life and is determined by social, economic and environmental conditions</a:t>
            </a:r>
            <a:endParaRPr lang="ar-IQ" sz="3200" i="0" dirty="0" smtClean="0">
              <a:solidFill>
                <a:srgbClr val="FF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7349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7697" y="1452000"/>
            <a:ext cx="10515600" cy="4351338"/>
          </a:xfrm>
        </p:spPr>
        <p:txBody>
          <a:bodyPr>
            <a:noAutofit/>
          </a:bodyPr>
          <a:lstStyle/>
          <a:p>
            <a:pPr marL="0" indent="0" algn="just">
              <a:buNone/>
            </a:pPr>
            <a:r>
              <a:rPr lang="en-US" sz="3600" b="1" dirty="0" smtClean="0">
                <a:solidFill>
                  <a:srgbClr val="FF0000"/>
                </a:solidFill>
                <a:latin typeface="Times New Roman" panose="02020603050405020304" pitchFamily="18" charset="0"/>
                <a:cs typeface="Times New Roman" panose="02020603050405020304" pitchFamily="18" charset="0"/>
              </a:rPr>
              <a:t>What are the social determinants of health ?</a:t>
            </a:r>
          </a:p>
          <a:p>
            <a:pPr marL="0" indent="0" algn="just">
              <a:buNone/>
            </a:pPr>
            <a:r>
              <a:rPr lang="en-US" sz="3200" dirty="0" smtClean="0">
                <a:latin typeface="Times New Roman" panose="02020603050405020304" pitchFamily="18" charset="0"/>
                <a:cs typeface="Times New Roman" panose="02020603050405020304" pitchFamily="18" charset="0"/>
              </a:rPr>
              <a:t>According to </a:t>
            </a:r>
            <a:r>
              <a:rPr lang="en-US" sz="3200" dirty="0">
                <a:latin typeface="Times New Roman" panose="02020603050405020304" pitchFamily="18" charset="0"/>
                <a:cs typeface="Times New Roman" panose="02020603050405020304" pitchFamily="18" charset="0"/>
              </a:rPr>
              <a:t> </a:t>
            </a:r>
            <a:r>
              <a:rPr lang="en-US" sz="3200" u="sng" dirty="0">
                <a:latin typeface="Times New Roman" panose="02020603050405020304" pitchFamily="18" charset="0"/>
                <a:cs typeface="Times New Roman" panose="02020603050405020304" pitchFamily="18" charset="0"/>
                <a:hlinkClick r:id="rId2"/>
              </a:rPr>
              <a:t>World Health Organization (WHO</a:t>
            </a:r>
            <a:r>
              <a:rPr lang="en-US" sz="3200" u="sng" dirty="0" smtClean="0">
                <a:latin typeface="Times New Roman" panose="02020603050405020304" pitchFamily="18" charset="0"/>
                <a:cs typeface="Times New Roman" panose="02020603050405020304" pitchFamily="18" charset="0"/>
                <a:hlinkClick r:id="rId2"/>
              </a:rPr>
              <a:t>)</a:t>
            </a:r>
            <a:endParaRPr lang="en-US" sz="3200" dirty="0" smtClean="0">
              <a:latin typeface="Times New Roman" panose="02020603050405020304" pitchFamily="18" charset="0"/>
              <a:cs typeface="Times New Roman" panose="02020603050405020304" pitchFamily="18" charset="0"/>
            </a:endParaRPr>
          </a:p>
          <a:p>
            <a:pPr marL="0" indent="0" algn="just">
              <a:buNone/>
            </a:pP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The social determinants of health (SDH) are the non-medical factors that influence health outcomes. They are the conditions in which people are born, grow, work, live, and age, and the wider set of forces and systems shaping the conditions of daily life. These forces and systems include economic policies and systems, development agendas, social norms, social policies and political systems.</a:t>
            </a:r>
            <a:endParaRPr lang="en-US" sz="36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0128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9710" y="1029212"/>
            <a:ext cx="10515600" cy="4351338"/>
          </a:xfrm>
        </p:spPr>
        <p:txBody>
          <a:bodyPr>
            <a:normAutofit/>
          </a:bodyPr>
          <a:lstStyle/>
          <a:p>
            <a:pPr marL="0" indent="0">
              <a:buNone/>
            </a:pPr>
            <a:r>
              <a:rPr lang="en-US" sz="3200" dirty="0">
                <a:latin typeface="Times New Roman" panose="02020603050405020304" pitchFamily="18" charset="0"/>
                <a:cs typeface="Times New Roman" panose="02020603050405020304" pitchFamily="18" charset="0"/>
              </a:rPr>
              <a:t>The </a:t>
            </a:r>
            <a:r>
              <a:rPr lang="en-US" sz="3200" dirty="0" smtClean="0">
                <a:latin typeface="Times New Roman" panose="02020603050405020304" pitchFamily="18" charset="0"/>
                <a:cs typeface="Times New Roman" panose="02020603050405020304" pitchFamily="18" charset="0"/>
              </a:rPr>
              <a:t>SDOH </a:t>
            </a:r>
            <a:r>
              <a:rPr lang="en-US" sz="3200" dirty="0">
                <a:latin typeface="Times New Roman" panose="02020603050405020304" pitchFamily="18" charset="0"/>
                <a:cs typeface="Times New Roman" panose="02020603050405020304" pitchFamily="18" charset="0"/>
              </a:rPr>
              <a:t>have an important influence on health inequities - the unfair and avoidable differences in health status seen within and between countries. </a:t>
            </a:r>
            <a:endParaRPr lang="ar-IQ" sz="3200" dirty="0" smtClean="0">
              <a:latin typeface="Times New Roman" panose="02020603050405020304" pitchFamily="18" charset="0"/>
              <a:cs typeface="Times New Roman" panose="02020603050405020304" pitchFamily="18" charset="0"/>
            </a:endParaRPr>
          </a:p>
          <a:p>
            <a:pPr marL="0" indent="0">
              <a:buNone/>
            </a:pPr>
            <a:r>
              <a:rPr lang="en-US" sz="3200" dirty="0" smtClean="0">
                <a:latin typeface="Times New Roman" panose="02020603050405020304" pitchFamily="18" charset="0"/>
                <a:cs typeface="Times New Roman" panose="02020603050405020304" pitchFamily="18" charset="0"/>
              </a:rPr>
              <a:t>In </a:t>
            </a:r>
            <a:r>
              <a:rPr lang="en-US" sz="3200" dirty="0">
                <a:latin typeface="Times New Roman" panose="02020603050405020304" pitchFamily="18" charset="0"/>
                <a:cs typeface="Times New Roman" panose="02020603050405020304" pitchFamily="18" charset="0"/>
              </a:rPr>
              <a:t>countries at all levels of income, health and illness follow a social gradient: the lower the socioeconomic position, the worse the health</a:t>
            </a:r>
            <a:r>
              <a:rPr lang="en-US" sz="3200" dirty="0" smtClean="0">
                <a:latin typeface="Times New Roman" panose="02020603050405020304" pitchFamily="18" charset="0"/>
                <a:cs typeface="Times New Roman" panose="02020603050405020304" pitchFamily="18" charset="0"/>
              </a:rPr>
              <a:t>.</a:t>
            </a:r>
          </a:p>
          <a:p>
            <a:pPr marL="0" indent="0">
              <a:buNone/>
            </a:pPr>
            <a:r>
              <a:rPr lang="en-US" dirty="0">
                <a:solidFill>
                  <a:srgbClr val="0070C0"/>
                </a:solidFill>
                <a:latin typeface="Times New Roman" panose="02020603050405020304" pitchFamily="18" charset="0"/>
                <a:cs typeface="Times New Roman" panose="02020603050405020304" pitchFamily="18" charset="0"/>
              </a:rPr>
              <a:t>Addressing </a:t>
            </a:r>
            <a:r>
              <a:rPr lang="en-US" dirty="0" smtClean="0">
                <a:solidFill>
                  <a:srgbClr val="0070C0"/>
                </a:solidFill>
                <a:latin typeface="Times New Roman" panose="02020603050405020304" pitchFamily="18" charset="0"/>
                <a:cs typeface="Times New Roman" panose="02020603050405020304" pitchFamily="18" charset="0"/>
              </a:rPr>
              <a:t>SDOH </a:t>
            </a:r>
            <a:r>
              <a:rPr lang="en-US" dirty="0">
                <a:solidFill>
                  <a:srgbClr val="0070C0"/>
                </a:solidFill>
                <a:latin typeface="Times New Roman" panose="02020603050405020304" pitchFamily="18" charset="0"/>
                <a:cs typeface="Times New Roman" panose="02020603050405020304" pitchFamily="18" charset="0"/>
              </a:rPr>
              <a:t>appropriately is fundamental for improving health and reducing longstanding inequities in health, which requires action by all sectors and civil society.</a:t>
            </a:r>
            <a:endParaRPr lang="en-US" sz="32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8871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290" y="262301"/>
            <a:ext cx="10960510" cy="6050013"/>
          </a:xfrm>
        </p:spPr>
        <p:txBody>
          <a:bodyPr>
            <a:noAutofit/>
          </a:bodyPr>
          <a:lstStyle/>
          <a:p>
            <a:pPr marL="0" indent="0">
              <a:buNone/>
            </a:pPr>
            <a:r>
              <a:rPr lang="en-US" b="1" dirty="0">
                <a:solidFill>
                  <a:srgbClr val="FF0000"/>
                </a:solidFill>
                <a:latin typeface="Times New Roman" panose="02020603050405020304" pitchFamily="18" charset="0"/>
                <a:cs typeface="Times New Roman" panose="02020603050405020304" pitchFamily="18" charset="0"/>
              </a:rPr>
              <a:t>The following list provides examples of the social determinants of health, which can influence health equity in positive and negative ways:</a:t>
            </a:r>
          </a:p>
          <a:p>
            <a:r>
              <a:rPr lang="en-US" dirty="0">
                <a:solidFill>
                  <a:srgbClr val="3C4245"/>
                </a:solidFill>
                <a:latin typeface="Times New Roman" panose="02020603050405020304" pitchFamily="18" charset="0"/>
                <a:cs typeface="Times New Roman" panose="02020603050405020304" pitchFamily="18" charset="0"/>
              </a:rPr>
              <a:t>Income and social protection</a:t>
            </a:r>
          </a:p>
          <a:p>
            <a:r>
              <a:rPr lang="en-US" dirty="0">
                <a:solidFill>
                  <a:srgbClr val="3C4245"/>
                </a:solidFill>
                <a:latin typeface="Times New Roman" panose="02020603050405020304" pitchFamily="18" charset="0"/>
                <a:cs typeface="Times New Roman" panose="02020603050405020304" pitchFamily="18" charset="0"/>
              </a:rPr>
              <a:t>Education</a:t>
            </a:r>
          </a:p>
          <a:p>
            <a:r>
              <a:rPr lang="en-US" dirty="0">
                <a:solidFill>
                  <a:srgbClr val="3C4245"/>
                </a:solidFill>
                <a:latin typeface="Times New Roman" panose="02020603050405020304" pitchFamily="18" charset="0"/>
                <a:cs typeface="Times New Roman" panose="02020603050405020304" pitchFamily="18" charset="0"/>
              </a:rPr>
              <a:t>Unemployment and job insecurity</a:t>
            </a:r>
          </a:p>
          <a:p>
            <a:r>
              <a:rPr lang="en-US" dirty="0">
                <a:solidFill>
                  <a:srgbClr val="3C4245"/>
                </a:solidFill>
                <a:latin typeface="Times New Roman" panose="02020603050405020304" pitchFamily="18" charset="0"/>
                <a:cs typeface="Times New Roman" panose="02020603050405020304" pitchFamily="18" charset="0"/>
              </a:rPr>
              <a:t>Working life conditions</a:t>
            </a:r>
          </a:p>
          <a:p>
            <a:r>
              <a:rPr lang="en-US" dirty="0">
                <a:solidFill>
                  <a:srgbClr val="3C4245"/>
                </a:solidFill>
                <a:latin typeface="Times New Roman" panose="02020603050405020304" pitchFamily="18" charset="0"/>
                <a:cs typeface="Times New Roman" panose="02020603050405020304" pitchFamily="18" charset="0"/>
              </a:rPr>
              <a:t>Food insecurity</a:t>
            </a:r>
          </a:p>
          <a:p>
            <a:r>
              <a:rPr lang="en-US" dirty="0">
                <a:solidFill>
                  <a:srgbClr val="3C4245"/>
                </a:solidFill>
                <a:latin typeface="Times New Roman" panose="02020603050405020304" pitchFamily="18" charset="0"/>
                <a:cs typeface="Times New Roman" panose="02020603050405020304" pitchFamily="18" charset="0"/>
              </a:rPr>
              <a:t>Housing, basic amenities and the environment</a:t>
            </a:r>
          </a:p>
          <a:p>
            <a:r>
              <a:rPr lang="en-US" dirty="0">
                <a:solidFill>
                  <a:srgbClr val="3C4245"/>
                </a:solidFill>
                <a:latin typeface="Times New Roman" panose="02020603050405020304" pitchFamily="18" charset="0"/>
                <a:cs typeface="Times New Roman" panose="02020603050405020304" pitchFamily="18" charset="0"/>
              </a:rPr>
              <a:t>Early childhood development</a:t>
            </a:r>
          </a:p>
          <a:p>
            <a:r>
              <a:rPr lang="en-US" dirty="0">
                <a:solidFill>
                  <a:srgbClr val="3C4245"/>
                </a:solidFill>
                <a:latin typeface="Times New Roman" panose="02020603050405020304" pitchFamily="18" charset="0"/>
                <a:cs typeface="Times New Roman" panose="02020603050405020304" pitchFamily="18" charset="0"/>
              </a:rPr>
              <a:t>Social inclusion and non-discrimination</a:t>
            </a:r>
          </a:p>
          <a:p>
            <a:r>
              <a:rPr lang="en-US" dirty="0">
                <a:solidFill>
                  <a:srgbClr val="3C4245"/>
                </a:solidFill>
                <a:latin typeface="Times New Roman" panose="02020603050405020304" pitchFamily="18" charset="0"/>
                <a:cs typeface="Times New Roman" panose="02020603050405020304" pitchFamily="18" charset="0"/>
              </a:rPr>
              <a:t>Structural conflict</a:t>
            </a:r>
          </a:p>
          <a:p>
            <a:r>
              <a:rPr lang="en-US" dirty="0">
                <a:solidFill>
                  <a:srgbClr val="3C4245"/>
                </a:solidFill>
                <a:latin typeface="Times New Roman" panose="02020603050405020304" pitchFamily="18" charset="0"/>
                <a:cs typeface="Times New Roman" panose="02020603050405020304" pitchFamily="18" charset="0"/>
              </a:rPr>
              <a:t>Access to affordable health services of decent quality.</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7835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1242" y="206477"/>
            <a:ext cx="10515600" cy="6312310"/>
          </a:xfrm>
        </p:spPr>
        <p:txBody>
          <a:bodyPr>
            <a:noAutofit/>
          </a:bodyPr>
          <a:lstStyle/>
          <a:p>
            <a:pPr marL="0" indent="0" algn="just">
              <a:buNone/>
            </a:pPr>
            <a:r>
              <a:rPr lang="en-US" sz="3200" b="1" u="sng" dirty="0">
                <a:solidFill>
                  <a:srgbClr val="0070C0"/>
                </a:solidFill>
                <a:latin typeface="Times New Roman" panose="02020603050405020304" pitchFamily="18" charset="0"/>
                <a:cs typeface="Times New Roman" panose="02020603050405020304" pitchFamily="18" charset="0"/>
              </a:rPr>
              <a:t>Social Determinants of Health at </a:t>
            </a:r>
            <a:r>
              <a:rPr lang="en-US" sz="3200" b="1" u="sng" dirty="0" smtClean="0">
                <a:solidFill>
                  <a:srgbClr val="0070C0"/>
                </a:solidFill>
                <a:latin typeface="Times New Roman" panose="02020603050405020304" pitchFamily="18" charset="0"/>
                <a:cs typeface="Times New Roman" panose="02020603050405020304" pitchFamily="18" charset="0"/>
              </a:rPr>
              <a:t>CDC</a:t>
            </a:r>
          </a:p>
          <a:p>
            <a:pPr marL="0" indent="0" algn="just">
              <a:buNone/>
            </a:pPr>
            <a:r>
              <a:rPr lang="en-US" sz="3200" dirty="0">
                <a:latin typeface="Times New Roman" panose="02020603050405020304" pitchFamily="18" charset="0"/>
                <a:cs typeface="Times New Roman" panose="02020603050405020304" pitchFamily="18" charset="0"/>
              </a:rPr>
              <a:t>Centers for Disease Control and Prevention (CDC) has adopted </a:t>
            </a:r>
            <a:r>
              <a:rPr lang="en-US" sz="3200" dirty="0" smtClean="0">
                <a:latin typeface="Times New Roman" panose="02020603050405020304" pitchFamily="18" charset="0"/>
                <a:cs typeface="Times New Roman" panose="02020603050405020304" pitchFamily="18" charset="0"/>
              </a:rPr>
              <a:t>the SDOH </a:t>
            </a:r>
            <a:r>
              <a:rPr lang="en-US" sz="3200" dirty="0">
                <a:latin typeface="Times New Roman" panose="02020603050405020304" pitchFamily="18" charset="0"/>
                <a:cs typeface="Times New Roman" panose="02020603050405020304" pitchFamily="18" charset="0"/>
              </a:rPr>
              <a:t>definition from the </a:t>
            </a:r>
            <a:r>
              <a:rPr lang="en-US" sz="3200" u="sng" dirty="0">
                <a:latin typeface="Times New Roman" panose="02020603050405020304" pitchFamily="18" charset="0"/>
                <a:cs typeface="Times New Roman" panose="02020603050405020304" pitchFamily="18" charset="0"/>
                <a:hlinkClick r:id="rId2"/>
              </a:rPr>
              <a:t>World Health </a:t>
            </a:r>
            <a:r>
              <a:rPr lang="en-US" sz="3200" u="sng" dirty="0" smtClean="0">
                <a:latin typeface="Times New Roman" panose="02020603050405020304" pitchFamily="18" charset="0"/>
                <a:cs typeface="Times New Roman" panose="02020603050405020304" pitchFamily="18" charset="0"/>
                <a:hlinkClick r:id="rId2"/>
              </a:rPr>
              <a:t>Organization</a:t>
            </a:r>
            <a:r>
              <a:rPr lang="en-US" sz="3200" u="sng" dirty="0" smtClean="0">
                <a:latin typeface="Times New Roman" panose="02020603050405020304" pitchFamily="18" charset="0"/>
                <a:cs typeface="Times New Roman" panose="02020603050405020304" pitchFamily="18" charset="0"/>
              </a:rPr>
              <a:t>.</a:t>
            </a:r>
          </a:p>
          <a:p>
            <a:pPr marL="0" indent="0" algn="just">
              <a:buNone/>
            </a:pPr>
            <a:endParaRPr lang="ar-IQ" sz="3200" u="sng" dirty="0" smtClean="0">
              <a:latin typeface="Times New Roman" panose="02020603050405020304" pitchFamily="18" charset="0"/>
              <a:cs typeface="Times New Roman" panose="02020603050405020304" pitchFamily="18" charset="0"/>
            </a:endParaRPr>
          </a:p>
          <a:p>
            <a:pPr marL="0" indent="0">
              <a:buNone/>
            </a:pPr>
            <a:r>
              <a:rPr lang="en-US" sz="3200" dirty="0">
                <a:solidFill>
                  <a:srgbClr val="000000"/>
                </a:solidFill>
                <a:latin typeface="Times New Roman" panose="02020603050405020304" pitchFamily="18" charset="0"/>
                <a:cs typeface="Times New Roman" panose="02020603050405020304" pitchFamily="18" charset="0"/>
              </a:rPr>
              <a:t>SDOH are one of three </a:t>
            </a:r>
            <a:r>
              <a:rPr lang="en-US" sz="3200" dirty="0">
                <a:solidFill>
                  <a:srgbClr val="FF0000"/>
                </a:solidFill>
                <a:latin typeface="Times New Roman" panose="02020603050405020304" pitchFamily="18" charset="0"/>
                <a:cs typeface="Times New Roman" panose="02020603050405020304" pitchFamily="18" charset="0"/>
              </a:rPr>
              <a:t>priority areas </a:t>
            </a:r>
            <a:r>
              <a:rPr lang="en-US" sz="3200" dirty="0">
                <a:solidFill>
                  <a:srgbClr val="000000"/>
                </a:solidFill>
                <a:latin typeface="Times New Roman" panose="02020603050405020304" pitchFamily="18" charset="0"/>
                <a:cs typeface="Times New Roman" panose="02020603050405020304" pitchFamily="18" charset="0"/>
              </a:rPr>
              <a:t>for </a:t>
            </a:r>
            <a:r>
              <a:rPr lang="en-US" sz="3200" u="sng" dirty="0">
                <a:solidFill>
                  <a:srgbClr val="075290"/>
                </a:solidFill>
                <a:latin typeface="Times New Roman" panose="02020603050405020304" pitchFamily="18" charset="0"/>
                <a:cs typeface="Times New Roman" panose="02020603050405020304" pitchFamily="18" charset="0"/>
                <a:hlinkClick r:id="rId3"/>
              </a:rPr>
              <a:t>Healthy People 2030</a:t>
            </a:r>
            <a:r>
              <a:rPr lang="en-US" sz="3200" dirty="0">
                <a:solidFill>
                  <a:srgbClr val="000000"/>
                </a:solidFill>
                <a:latin typeface="Times New Roman" panose="02020603050405020304" pitchFamily="18" charset="0"/>
                <a:cs typeface="Times New Roman" panose="02020603050405020304" pitchFamily="18" charset="0"/>
              </a:rPr>
              <a:t>, along with </a:t>
            </a:r>
            <a:r>
              <a:rPr lang="en-US" sz="3200" u="sng" dirty="0">
                <a:solidFill>
                  <a:srgbClr val="0070C0"/>
                </a:solidFill>
                <a:latin typeface="Times New Roman" panose="02020603050405020304" pitchFamily="18" charset="0"/>
                <a:cs typeface="Times New Roman" panose="02020603050405020304" pitchFamily="18" charset="0"/>
              </a:rPr>
              <a:t>health equity </a:t>
            </a:r>
            <a:r>
              <a:rPr lang="en-US" sz="3200" dirty="0">
                <a:solidFill>
                  <a:srgbClr val="000000"/>
                </a:solidFill>
                <a:latin typeface="Times New Roman" panose="02020603050405020304" pitchFamily="18" charset="0"/>
                <a:cs typeface="Times New Roman" panose="02020603050405020304" pitchFamily="18" charset="0"/>
              </a:rPr>
              <a:t>and </a:t>
            </a:r>
            <a:r>
              <a:rPr lang="en-US" sz="3200" u="sng" dirty="0">
                <a:solidFill>
                  <a:srgbClr val="0070C0"/>
                </a:solidFill>
                <a:latin typeface="Times New Roman" panose="02020603050405020304" pitchFamily="18" charset="0"/>
                <a:cs typeface="Times New Roman" panose="02020603050405020304" pitchFamily="18" charset="0"/>
              </a:rPr>
              <a:t>health literacy. </a:t>
            </a:r>
            <a:br>
              <a:rPr lang="en-US" sz="3200" u="sng" dirty="0">
                <a:solidFill>
                  <a:srgbClr val="0070C0"/>
                </a:solidFill>
                <a:latin typeface="Times New Roman" panose="02020603050405020304" pitchFamily="18" charset="0"/>
                <a:cs typeface="Times New Roman" panose="02020603050405020304" pitchFamily="18" charset="0"/>
              </a:rPr>
            </a:br>
            <a:endParaRPr lang="en-US" sz="3200" b="0" i="0" u="sng" dirty="0" smtClean="0">
              <a:solidFill>
                <a:srgbClr val="0070C0"/>
              </a:solidFill>
              <a:effectLst/>
              <a:latin typeface="Times New Roman" panose="02020603050405020304" pitchFamily="18" charset="0"/>
              <a:cs typeface="Times New Roman" panose="02020603050405020304" pitchFamily="18" charset="0"/>
            </a:endParaRPr>
          </a:p>
          <a:p>
            <a:pPr algn="just"/>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0094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1785" y="1275216"/>
            <a:ext cx="10515600" cy="4351338"/>
          </a:xfrm>
        </p:spPr>
        <p:txBody>
          <a:bodyPr>
            <a:noAutofit/>
          </a:bodyPr>
          <a:lstStyle/>
          <a:p>
            <a:r>
              <a:rPr lang="en-US" sz="3200" dirty="0" smtClean="0">
                <a:solidFill>
                  <a:srgbClr val="FFFFFF"/>
                </a:solidFill>
                <a:latin typeface="Times New Roman" panose="02020603050405020304" pitchFamily="18" charset="0"/>
                <a:cs typeface="Times New Roman" panose="02020603050405020304" pitchFamily="18" charset="0"/>
                <a:hlinkClick r:id="rId2"/>
              </a:rPr>
              <a:t>Social Determinants of Health in Healthy People 2030</a:t>
            </a:r>
          </a:p>
          <a:p>
            <a:pPr marL="0" indent="0">
              <a:buNone/>
            </a:pPr>
            <a:r>
              <a:rPr lang="en-US" sz="3200" dirty="0" smtClean="0">
                <a:latin typeface="Times New Roman" panose="02020603050405020304" pitchFamily="18" charset="0"/>
                <a:cs typeface="Times New Roman" panose="02020603050405020304" pitchFamily="18" charset="0"/>
              </a:rPr>
              <a:t>Social  determinants of health (SDOH) </a:t>
            </a:r>
            <a:r>
              <a:rPr lang="en-US" sz="3200" dirty="0">
                <a:latin typeface="Times New Roman" panose="02020603050405020304" pitchFamily="18" charset="0"/>
                <a:cs typeface="Times New Roman" panose="02020603050405020304" pitchFamily="18" charset="0"/>
              </a:rPr>
              <a:t>can be grouped into 5 domains: </a:t>
            </a:r>
            <a:endParaRPr lang="en-US" sz="3200"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US" sz="3200" u="sng" dirty="0">
                <a:latin typeface="Times New Roman" panose="02020603050405020304" pitchFamily="18" charset="0"/>
                <a:cs typeface="Times New Roman" panose="02020603050405020304" pitchFamily="18" charset="0"/>
                <a:hlinkClick r:id="rId3"/>
              </a:rPr>
              <a:t>Economic </a:t>
            </a:r>
            <a:r>
              <a:rPr lang="en-US" sz="3200" u="sng" dirty="0" smtClean="0">
                <a:latin typeface="Times New Roman" panose="02020603050405020304" pitchFamily="18" charset="0"/>
                <a:cs typeface="Times New Roman" panose="02020603050405020304" pitchFamily="18" charset="0"/>
                <a:hlinkClick r:id="rId3"/>
              </a:rPr>
              <a:t>Stability</a:t>
            </a:r>
            <a:endParaRPr lang="en-US" sz="3200" u="sng"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US" sz="3200" b="1" u="sng" dirty="0">
                <a:latin typeface="Times New Roman" panose="02020603050405020304" pitchFamily="18" charset="0"/>
                <a:cs typeface="Times New Roman" panose="02020603050405020304" pitchFamily="18" charset="0"/>
              </a:rPr>
              <a:t>Education Access and Quality</a:t>
            </a:r>
          </a:p>
          <a:p>
            <a:pPr marL="514350" indent="-514350">
              <a:buFont typeface="+mj-lt"/>
              <a:buAutoNum type="arabicPeriod"/>
            </a:pPr>
            <a:r>
              <a:rPr lang="en-US" sz="3200" u="sng" dirty="0">
                <a:latin typeface="Times New Roman" panose="02020603050405020304" pitchFamily="18" charset="0"/>
                <a:cs typeface="Times New Roman" panose="02020603050405020304" pitchFamily="18" charset="0"/>
                <a:hlinkClick r:id="rId4"/>
              </a:rPr>
              <a:t>Health Care Access and </a:t>
            </a:r>
            <a:r>
              <a:rPr lang="en-US" sz="3200" u="sng" dirty="0" smtClean="0">
                <a:latin typeface="Times New Roman" panose="02020603050405020304" pitchFamily="18" charset="0"/>
                <a:cs typeface="Times New Roman" panose="02020603050405020304" pitchFamily="18" charset="0"/>
                <a:hlinkClick r:id="rId4"/>
              </a:rPr>
              <a:t>Quality</a:t>
            </a:r>
            <a:endParaRPr lang="en-US" sz="3200" u="sng"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US" sz="3200" u="sng" dirty="0">
                <a:latin typeface="Times New Roman" panose="02020603050405020304" pitchFamily="18" charset="0"/>
                <a:cs typeface="Times New Roman" panose="02020603050405020304" pitchFamily="18" charset="0"/>
                <a:hlinkClick r:id="rId5"/>
              </a:rPr>
              <a:t>Neighborhood and Built </a:t>
            </a:r>
            <a:r>
              <a:rPr lang="en-US" sz="3200" u="sng" dirty="0" smtClean="0">
                <a:latin typeface="Times New Roman" panose="02020603050405020304" pitchFamily="18" charset="0"/>
                <a:cs typeface="Times New Roman" panose="02020603050405020304" pitchFamily="18" charset="0"/>
                <a:hlinkClick r:id="rId5"/>
              </a:rPr>
              <a:t>Environment</a:t>
            </a:r>
            <a:r>
              <a:rPr lang="en-US" sz="3200" u="sng" dirty="0" smtClean="0">
                <a:latin typeface="Times New Roman" panose="02020603050405020304" pitchFamily="18" charset="0"/>
                <a:cs typeface="Times New Roman" panose="02020603050405020304" pitchFamily="18" charset="0"/>
              </a:rPr>
              <a:t> </a:t>
            </a:r>
          </a:p>
          <a:p>
            <a:pPr marL="514350" indent="-514350">
              <a:buFont typeface="+mj-lt"/>
              <a:buAutoNum type="arabicPeriod"/>
            </a:pPr>
            <a:r>
              <a:rPr lang="en-US" sz="3200" b="1" u="sng" dirty="0">
                <a:latin typeface="Times New Roman" panose="02020603050405020304" pitchFamily="18" charset="0"/>
                <a:cs typeface="Times New Roman" panose="02020603050405020304" pitchFamily="18" charset="0"/>
              </a:rPr>
              <a:t>Social and Community Context</a:t>
            </a:r>
          </a:p>
          <a:p>
            <a:endParaRPr lang="en-US" sz="3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5227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a:stretch>
            <a:fillRect/>
          </a:stretch>
        </p:blipFill>
        <p:spPr>
          <a:xfrm>
            <a:off x="678426" y="316575"/>
            <a:ext cx="10068231" cy="6519150"/>
          </a:xfrm>
          <a:prstGeom prst="rect">
            <a:avLst/>
          </a:prstGeom>
        </p:spPr>
      </p:pic>
    </p:spTree>
    <p:extLst>
      <p:ext uri="{BB962C8B-B14F-4D97-AF65-F5344CB8AC3E}">
        <p14:creationId xmlns:p14="http://schemas.microsoft.com/office/powerpoint/2010/main" val="2876459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0884" y="930889"/>
            <a:ext cx="10515600" cy="4351338"/>
          </a:xfrm>
        </p:spPr>
        <p:txBody>
          <a:bodyPr>
            <a:normAutofit/>
          </a:bodyPr>
          <a:lstStyle/>
          <a:p>
            <a:pPr marL="0" indent="0">
              <a:buNone/>
            </a:pPr>
            <a:r>
              <a:rPr lang="en-US" sz="3200" dirty="0" smtClean="0">
                <a:latin typeface="Times New Roman" panose="02020603050405020304" pitchFamily="18" charset="0"/>
                <a:cs typeface="Times New Roman" panose="02020603050405020304" pitchFamily="18" charset="0"/>
              </a:rPr>
              <a:t>1- Economic Stability</a:t>
            </a:r>
            <a:r>
              <a:rPr lang="ar-IQ"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This </a:t>
            </a:r>
            <a:r>
              <a:rPr lang="en-US" sz="3200" dirty="0">
                <a:latin typeface="Times New Roman" panose="02020603050405020304" pitchFamily="18" charset="0"/>
                <a:cs typeface="Times New Roman" panose="02020603050405020304" pitchFamily="18" charset="0"/>
              </a:rPr>
              <a:t>refers to the link between a person’s finances and their health. Examples of factors are:</a:t>
            </a:r>
          </a:p>
          <a:p>
            <a:r>
              <a:rPr lang="en-US" sz="3200" u="sng" dirty="0">
                <a:latin typeface="Times New Roman" panose="02020603050405020304" pitchFamily="18" charset="0"/>
                <a:cs typeface="Times New Roman" panose="02020603050405020304" pitchFamily="18" charset="0"/>
                <a:hlinkClick r:id="rId2"/>
              </a:rPr>
              <a:t>Employment</a:t>
            </a:r>
            <a:endParaRPr lang="en-US" sz="3200" dirty="0">
              <a:latin typeface="Times New Roman" panose="02020603050405020304" pitchFamily="18" charset="0"/>
              <a:cs typeface="Times New Roman" panose="02020603050405020304" pitchFamily="18" charset="0"/>
            </a:endParaRPr>
          </a:p>
          <a:p>
            <a:r>
              <a:rPr lang="en-US" sz="3200" u="sng" dirty="0">
                <a:latin typeface="Times New Roman" panose="02020603050405020304" pitchFamily="18" charset="0"/>
                <a:cs typeface="Times New Roman" panose="02020603050405020304" pitchFamily="18" charset="0"/>
                <a:hlinkClick r:id="rId3"/>
              </a:rPr>
              <a:t>Food Insecurity</a:t>
            </a:r>
            <a:endParaRPr lang="en-US" sz="3200" dirty="0">
              <a:latin typeface="Times New Roman" panose="02020603050405020304" pitchFamily="18" charset="0"/>
              <a:cs typeface="Times New Roman" panose="02020603050405020304" pitchFamily="18" charset="0"/>
            </a:endParaRPr>
          </a:p>
          <a:p>
            <a:r>
              <a:rPr lang="en-US" sz="3200" u="sng" dirty="0">
                <a:latin typeface="Times New Roman" panose="02020603050405020304" pitchFamily="18" charset="0"/>
                <a:cs typeface="Times New Roman" panose="02020603050405020304" pitchFamily="18" charset="0"/>
                <a:hlinkClick r:id="rId4"/>
              </a:rPr>
              <a:t>Housing Instability</a:t>
            </a:r>
            <a:endParaRPr lang="en-US" sz="3200" dirty="0">
              <a:latin typeface="Times New Roman" panose="02020603050405020304" pitchFamily="18" charset="0"/>
              <a:cs typeface="Times New Roman" panose="02020603050405020304" pitchFamily="18" charset="0"/>
            </a:endParaRPr>
          </a:p>
          <a:p>
            <a:r>
              <a:rPr lang="en-US" sz="3200" u="sng" dirty="0">
                <a:latin typeface="Times New Roman" panose="02020603050405020304" pitchFamily="18" charset="0"/>
                <a:cs typeface="Times New Roman" panose="02020603050405020304" pitchFamily="18" charset="0"/>
                <a:hlinkClick r:id="rId5"/>
              </a:rPr>
              <a:t>Poverty</a:t>
            </a:r>
            <a:endParaRPr lang="en-US" sz="3200" dirty="0">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2530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2208" y="1002665"/>
            <a:ext cx="10515600" cy="4351338"/>
          </a:xfrm>
        </p:spPr>
        <p:txBody>
          <a:bodyPr>
            <a:normAutofit/>
          </a:bodyPr>
          <a:lstStyle/>
          <a:p>
            <a:endParaRPr lang="ar-IQ" sz="3200" dirty="0" smtClean="0">
              <a:latin typeface="Times New Roman" panose="02020603050405020304" pitchFamily="18" charset="0"/>
              <a:cs typeface="Times New Roman" panose="02020603050405020304" pitchFamily="18" charset="0"/>
            </a:endParaRPr>
          </a:p>
          <a:p>
            <a:pPr marL="0" indent="0">
              <a:buNone/>
            </a:pPr>
            <a:r>
              <a:rPr lang="en-US" sz="3200" dirty="0" smtClean="0">
                <a:latin typeface="Times New Roman" panose="02020603050405020304" pitchFamily="18" charset="0"/>
                <a:cs typeface="Times New Roman" panose="02020603050405020304" pitchFamily="18" charset="0"/>
              </a:rPr>
              <a:t>2- Education </a:t>
            </a:r>
            <a:r>
              <a:rPr lang="en-US" sz="3200" dirty="0">
                <a:latin typeface="Times New Roman" panose="02020603050405020304" pitchFamily="18" charset="0"/>
                <a:cs typeface="Times New Roman" panose="02020603050405020304" pitchFamily="18" charset="0"/>
              </a:rPr>
              <a:t>Access and </a:t>
            </a:r>
            <a:r>
              <a:rPr lang="en-US" sz="3200" dirty="0" smtClean="0">
                <a:latin typeface="Times New Roman" panose="02020603050405020304" pitchFamily="18" charset="0"/>
                <a:cs typeface="Times New Roman" panose="02020603050405020304" pitchFamily="18" charset="0"/>
              </a:rPr>
              <a:t>Quality</a:t>
            </a:r>
            <a:r>
              <a:rPr lang="ar-IQ"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This category focuses on the connection between a person’s access to education and its quality, and their health. Examples include:</a:t>
            </a:r>
          </a:p>
          <a:p>
            <a:r>
              <a:rPr lang="en-US" sz="3200" u="sng" dirty="0">
                <a:latin typeface="Times New Roman" panose="02020603050405020304" pitchFamily="18" charset="0"/>
                <a:cs typeface="Times New Roman" panose="02020603050405020304" pitchFamily="18" charset="0"/>
                <a:hlinkClick r:id="rId2"/>
              </a:rPr>
              <a:t>Early Childhood Development and Education</a:t>
            </a:r>
            <a:endParaRPr lang="en-US" sz="3200" dirty="0">
              <a:latin typeface="Times New Roman" panose="02020603050405020304" pitchFamily="18" charset="0"/>
              <a:cs typeface="Times New Roman" panose="02020603050405020304" pitchFamily="18" charset="0"/>
            </a:endParaRPr>
          </a:p>
          <a:p>
            <a:r>
              <a:rPr lang="en-US" sz="3200" u="sng" dirty="0">
                <a:latin typeface="Times New Roman" panose="02020603050405020304" pitchFamily="18" charset="0"/>
                <a:cs typeface="Times New Roman" panose="02020603050405020304" pitchFamily="18" charset="0"/>
                <a:hlinkClick r:id="rId3"/>
              </a:rPr>
              <a:t>Enrollment in Higher Education</a:t>
            </a:r>
            <a:endParaRPr lang="en-US" sz="3200" dirty="0">
              <a:latin typeface="Times New Roman" panose="02020603050405020304" pitchFamily="18" charset="0"/>
              <a:cs typeface="Times New Roman" panose="02020603050405020304" pitchFamily="18" charset="0"/>
            </a:endParaRPr>
          </a:p>
          <a:p>
            <a:r>
              <a:rPr lang="en-US" sz="3200" u="sng" dirty="0">
                <a:latin typeface="Times New Roman" panose="02020603050405020304" pitchFamily="18" charset="0"/>
                <a:cs typeface="Times New Roman" panose="02020603050405020304" pitchFamily="18" charset="0"/>
                <a:hlinkClick r:id="rId4"/>
              </a:rPr>
              <a:t>High School Graduation</a:t>
            </a:r>
            <a:endParaRPr lang="en-US" sz="3200" dirty="0">
              <a:latin typeface="Times New Roman" panose="02020603050405020304" pitchFamily="18" charset="0"/>
              <a:cs typeface="Times New Roman" panose="02020603050405020304" pitchFamily="18" charset="0"/>
            </a:endParaRPr>
          </a:p>
          <a:p>
            <a:r>
              <a:rPr lang="en-US" sz="3200" u="sng" dirty="0">
                <a:latin typeface="Times New Roman" panose="02020603050405020304" pitchFamily="18" charset="0"/>
                <a:cs typeface="Times New Roman" panose="02020603050405020304" pitchFamily="18" charset="0"/>
                <a:hlinkClick r:id="rId5"/>
              </a:rPr>
              <a:t>Language and Literacy</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4568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3200" b="0" i="0" dirty="0" smtClean="0">
                <a:solidFill>
                  <a:srgbClr val="0D1941"/>
                </a:solidFill>
                <a:effectLst/>
                <a:latin typeface="Times New Roman" panose="02020603050405020304" pitchFamily="18" charset="0"/>
                <a:cs typeface="Times New Roman" panose="02020603050405020304" pitchFamily="18" charset="0"/>
              </a:rPr>
              <a:t>3- Health Care Access and Quality </a:t>
            </a:r>
            <a:r>
              <a:rPr lang="en-US" sz="3200" dirty="0">
                <a:latin typeface="Times New Roman" panose="02020603050405020304" pitchFamily="18" charset="0"/>
                <a:cs typeface="Times New Roman" panose="02020603050405020304" pitchFamily="18" charset="0"/>
              </a:rPr>
              <a:t>This group encompasses a person’s access to healthcare and its quality. Factors include:</a:t>
            </a:r>
            <a:endParaRPr lang="en-US" sz="3200" b="0" i="0" dirty="0" smtClean="0">
              <a:solidFill>
                <a:srgbClr val="0D1941"/>
              </a:solidFill>
              <a:effectLst/>
              <a:latin typeface="Times New Roman" panose="02020603050405020304" pitchFamily="18" charset="0"/>
              <a:cs typeface="Times New Roman" panose="02020603050405020304" pitchFamily="18" charset="0"/>
            </a:endParaRPr>
          </a:p>
          <a:p>
            <a:r>
              <a:rPr lang="en-US" sz="3200" b="0" i="0" u="sng" dirty="0" smtClean="0">
                <a:solidFill>
                  <a:srgbClr val="1C71AF"/>
                </a:solidFill>
                <a:effectLst/>
                <a:latin typeface="Times New Roman" panose="02020603050405020304" pitchFamily="18" charset="0"/>
                <a:cs typeface="Times New Roman" panose="02020603050405020304" pitchFamily="18" charset="0"/>
                <a:hlinkClick r:id="rId2"/>
              </a:rPr>
              <a:t>Access to Health Services</a:t>
            </a:r>
            <a:endParaRPr lang="en-US" sz="3200" b="0" i="0" dirty="0" smtClean="0">
              <a:solidFill>
                <a:srgbClr val="0D1941"/>
              </a:solidFill>
              <a:effectLst/>
              <a:latin typeface="Times New Roman" panose="02020603050405020304" pitchFamily="18" charset="0"/>
              <a:cs typeface="Times New Roman" panose="02020603050405020304" pitchFamily="18" charset="0"/>
            </a:endParaRPr>
          </a:p>
          <a:p>
            <a:r>
              <a:rPr lang="en-US" sz="3200" b="0" i="0" u="sng" dirty="0" smtClean="0">
                <a:solidFill>
                  <a:srgbClr val="1C71AF"/>
                </a:solidFill>
                <a:effectLst/>
                <a:latin typeface="Times New Roman" panose="02020603050405020304" pitchFamily="18" charset="0"/>
                <a:cs typeface="Times New Roman" panose="02020603050405020304" pitchFamily="18" charset="0"/>
                <a:hlinkClick r:id="rId3"/>
              </a:rPr>
              <a:t>Access to Primary Care</a:t>
            </a:r>
            <a:endParaRPr lang="en-US" sz="3200" b="0" i="0" dirty="0" smtClean="0">
              <a:solidFill>
                <a:srgbClr val="0D1941"/>
              </a:solidFill>
              <a:effectLst/>
              <a:latin typeface="Times New Roman" panose="02020603050405020304" pitchFamily="18" charset="0"/>
              <a:cs typeface="Times New Roman" panose="02020603050405020304" pitchFamily="18" charset="0"/>
            </a:endParaRPr>
          </a:p>
          <a:p>
            <a:r>
              <a:rPr lang="en-US" sz="3200" b="0" i="0" u="sng" dirty="0" smtClean="0">
                <a:solidFill>
                  <a:srgbClr val="1C71AF"/>
                </a:solidFill>
                <a:effectLst/>
                <a:latin typeface="Times New Roman" panose="02020603050405020304" pitchFamily="18" charset="0"/>
                <a:cs typeface="Times New Roman" panose="02020603050405020304" pitchFamily="18" charset="0"/>
                <a:hlinkClick r:id="rId4"/>
              </a:rPr>
              <a:t>Health Literacy</a:t>
            </a:r>
            <a:endParaRPr lang="en-US" sz="3200" b="0" i="0" dirty="0" smtClean="0">
              <a:solidFill>
                <a:srgbClr val="0D1941"/>
              </a:solidFill>
              <a:effectLst/>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7387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3200" b="0" i="0" dirty="0" smtClean="0">
                <a:solidFill>
                  <a:srgbClr val="0D1941"/>
                </a:solidFill>
                <a:effectLst/>
                <a:latin typeface="Times New Roman" panose="02020603050405020304" pitchFamily="18" charset="0"/>
                <a:cs typeface="Times New Roman" panose="02020603050405020304" pitchFamily="18" charset="0"/>
              </a:rPr>
              <a:t>4- Neighborhood and Built Environment:</a:t>
            </a: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This group considers a person’s housing and environment and the role they play in the person’s health. Factors include:</a:t>
            </a:r>
            <a:endParaRPr lang="en-US" sz="3200" b="0" i="0" dirty="0" smtClean="0">
              <a:solidFill>
                <a:srgbClr val="0D1941"/>
              </a:solidFill>
              <a:effectLst/>
              <a:latin typeface="Times New Roman" panose="02020603050405020304" pitchFamily="18" charset="0"/>
              <a:cs typeface="Times New Roman" panose="02020603050405020304" pitchFamily="18" charset="0"/>
            </a:endParaRPr>
          </a:p>
          <a:p>
            <a:r>
              <a:rPr lang="en-US" sz="3200" b="0" i="0" u="sng" dirty="0" smtClean="0">
                <a:solidFill>
                  <a:srgbClr val="1C71AF"/>
                </a:solidFill>
                <a:effectLst/>
                <a:latin typeface="Times New Roman" panose="02020603050405020304" pitchFamily="18" charset="0"/>
                <a:cs typeface="Times New Roman" panose="02020603050405020304" pitchFamily="18" charset="0"/>
                <a:hlinkClick r:id="rId2"/>
              </a:rPr>
              <a:t>Access to Foods That Support Healthy Dietary Patterns</a:t>
            </a:r>
            <a:endParaRPr lang="en-US" sz="3200" b="0" i="0" dirty="0" smtClean="0">
              <a:solidFill>
                <a:srgbClr val="0D1941"/>
              </a:solidFill>
              <a:effectLst/>
              <a:latin typeface="Times New Roman" panose="02020603050405020304" pitchFamily="18" charset="0"/>
              <a:cs typeface="Times New Roman" panose="02020603050405020304" pitchFamily="18" charset="0"/>
            </a:endParaRPr>
          </a:p>
          <a:p>
            <a:r>
              <a:rPr lang="en-US" sz="3200" b="0" i="0" u="sng" dirty="0" smtClean="0">
                <a:solidFill>
                  <a:srgbClr val="1C71AF"/>
                </a:solidFill>
                <a:effectLst/>
                <a:latin typeface="Times New Roman" panose="02020603050405020304" pitchFamily="18" charset="0"/>
                <a:cs typeface="Times New Roman" panose="02020603050405020304" pitchFamily="18" charset="0"/>
                <a:hlinkClick r:id="rId3"/>
              </a:rPr>
              <a:t>Crime and Violence</a:t>
            </a:r>
            <a:endParaRPr lang="en-US" sz="3200" b="0" i="0" dirty="0" smtClean="0">
              <a:solidFill>
                <a:srgbClr val="0D1941"/>
              </a:solidFill>
              <a:effectLst/>
              <a:latin typeface="Times New Roman" panose="02020603050405020304" pitchFamily="18" charset="0"/>
              <a:cs typeface="Times New Roman" panose="02020603050405020304" pitchFamily="18" charset="0"/>
            </a:endParaRPr>
          </a:p>
          <a:p>
            <a:r>
              <a:rPr lang="en-US" sz="3200" b="0" i="0" u="sng" dirty="0" smtClean="0">
                <a:solidFill>
                  <a:srgbClr val="1C71AF"/>
                </a:solidFill>
                <a:effectLst/>
                <a:latin typeface="Times New Roman" panose="02020603050405020304" pitchFamily="18" charset="0"/>
                <a:cs typeface="Times New Roman" panose="02020603050405020304" pitchFamily="18" charset="0"/>
                <a:hlinkClick r:id="rId4"/>
              </a:rPr>
              <a:t>Environmental Conditions</a:t>
            </a:r>
            <a:endParaRPr lang="en-US" sz="3200" b="0" i="0" dirty="0" smtClean="0">
              <a:solidFill>
                <a:srgbClr val="0D1941"/>
              </a:solidFill>
              <a:effectLst/>
              <a:latin typeface="Times New Roman" panose="02020603050405020304" pitchFamily="18" charset="0"/>
              <a:cs typeface="Times New Roman" panose="02020603050405020304" pitchFamily="18" charset="0"/>
            </a:endParaRPr>
          </a:p>
          <a:p>
            <a:r>
              <a:rPr lang="en-US" sz="3200" b="0" i="0" u="sng" dirty="0" smtClean="0">
                <a:solidFill>
                  <a:srgbClr val="1C71AF"/>
                </a:solidFill>
                <a:effectLst/>
                <a:latin typeface="Times New Roman" panose="02020603050405020304" pitchFamily="18" charset="0"/>
                <a:cs typeface="Times New Roman" panose="02020603050405020304" pitchFamily="18" charset="0"/>
                <a:hlinkClick r:id="rId5"/>
              </a:rPr>
              <a:t>Quality of Housing</a:t>
            </a:r>
            <a:endParaRPr lang="en-US" sz="3200" b="0" i="0" dirty="0" smtClean="0">
              <a:solidFill>
                <a:srgbClr val="0D1941"/>
              </a:solidFill>
              <a:effectLst/>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2764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3200" b="0" i="0" dirty="0" smtClean="0">
                <a:solidFill>
                  <a:srgbClr val="0D1941"/>
                </a:solidFill>
                <a:effectLst/>
                <a:latin typeface="Times New Roman" panose="02020603050405020304" pitchFamily="18" charset="0"/>
                <a:cs typeface="Times New Roman" panose="02020603050405020304" pitchFamily="18" charset="0"/>
              </a:rPr>
              <a:t>5- Social and Community Context: </a:t>
            </a:r>
            <a:r>
              <a:rPr lang="en-US" sz="3200" dirty="0" smtClean="0">
                <a:latin typeface="Times New Roman" panose="02020603050405020304" pitchFamily="18" charset="0"/>
                <a:cs typeface="Times New Roman" panose="02020603050405020304" pitchFamily="18" charset="0"/>
              </a:rPr>
              <a:t>This </a:t>
            </a:r>
            <a:r>
              <a:rPr lang="en-US" sz="3200" dirty="0">
                <a:latin typeface="Times New Roman" panose="02020603050405020304" pitchFamily="18" charset="0"/>
                <a:cs typeface="Times New Roman" panose="02020603050405020304" pitchFamily="18" charset="0"/>
              </a:rPr>
              <a:t>group revolves around the ways a person lives, works, plays, and learns and how these relate to the person’s health. Factors include:</a:t>
            </a:r>
            <a:endParaRPr lang="en-US" sz="3200" b="0" i="0" dirty="0" smtClean="0">
              <a:solidFill>
                <a:srgbClr val="0D1941"/>
              </a:solidFill>
              <a:effectLst/>
              <a:latin typeface="Times New Roman" panose="02020603050405020304" pitchFamily="18" charset="0"/>
              <a:cs typeface="Times New Roman" panose="02020603050405020304" pitchFamily="18" charset="0"/>
            </a:endParaRPr>
          </a:p>
          <a:p>
            <a:r>
              <a:rPr lang="en-US" sz="3200" b="0" i="0" u="sng" dirty="0" smtClean="0">
                <a:solidFill>
                  <a:srgbClr val="1C71AF"/>
                </a:solidFill>
                <a:effectLst/>
                <a:latin typeface="Times New Roman" panose="02020603050405020304" pitchFamily="18" charset="0"/>
                <a:cs typeface="Times New Roman" panose="02020603050405020304" pitchFamily="18" charset="0"/>
                <a:hlinkClick r:id="rId2"/>
              </a:rPr>
              <a:t>Civic Participation</a:t>
            </a:r>
            <a:r>
              <a:rPr lang="ar-IQ" sz="3200" b="0" i="0" u="sng" dirty="0" smtClean="0">
                <a:solidFill>
                  <a:srgbClr val="1C71AF"/>
                </a:solidFill>
                <a:effectLst/>
                <a:latin typeface="Times New Roman" panose="02020603050405020304" pitchFamily="18" charset="0"/>
                <a:cs typeface="Times New Roman" panose="02020603050405020304" pitchFamily="18" charset="0"/>
              </a:rPr>
              <a:t> </a:t>
            </a:r>
            <a:endParaRPr lang="en-US" sz="3200" b="0" i="0" dirty="0" smtClean="0">
              <a:solidFill>
                <a:srgbClr val="0D1941"/>
              </a:solidFill>
              <a:effectLst/>
              <a:latin typeface="Times New Roman" panose="02020603050405020304" pitchFamily="18" charset="0"/>
              <a:cs typeface="Times New Roman" panose="02020603050405020304" pitchFamily="18" charset="0"/>
            </a:endParaRPr>
          </a:p>
          <a:p>
            <a:r>
              <a:rPr lang="en-US" sz="3200" b="0" i="0" u="sng" dirty="0" smtClean="0">
                <a:solidFill>
                  <a:srgbClr val="1C71AF"/>
                </a:solidFill>
                <a:effectLst/>
                <a:latin typeface="Times New Roman" panose="02020603050405020304" pitchFamily="18" charset="0"/>
                <a:cs typeface="Times New Roman" panose="02020603050405020304" pitchFamily="18" charset="0"/>
                <a:hlinkClick r:id="rId3"/>
              </a:rPr>
              <a:t>Discrimination</a:t>
            </a:r>
            <a:endParaRPr lang="en-US" sz="3200" b="0" i="0" dirty="0" smtClean="0">
              <a:solidFill>
                <a:srgbClr val="0D1941"/>
              </a:solidFill>
              <a:effectLst/>
              <a:latin typeface="Times New Roman" panose="02020603050405020304" pitchFamily="18" charset="0"/>
              <a:cs typeface="Times New Roman" panose="02020603050405020304" pitchFamily="18" charset="0"/>
            </a:endParaRPr>
          </a:p>
          <a:p>
            <a:r>
              <a:rPr lang="en-US" sz="3200" b="0" i="0" u="sng" dirty="0" smtClean="0">
                <a:solidFill>
                  <a:srgbClr val="1C71AF"/>
                </a:solidFill>
                <a:effectLst/>
                <a:latin typeface="Times New Roman" panose="02020603050405020304" pitchFamily="18" charset="0"/>
                <a:cs typeface="Times New Roman" panose="02020603050405020304" pitchFamily="18" charset="0"/>
                <a:hlinkClick r:id="rId4"/>
              </a:rPr>
              <a:t>Incarceration</a:t>
            </a:r>
            <a:endParaRPr lang="en-US" sz="3200" b="0" i="0" dirty="0" smtClean="0">
              <a:solidFill>
                <a:srgbClr val="0D1941"/>
              </a:solidFill>
              <a:effectLst/>
              <a:latin typeface="Times New Roman" panose="02020603050405020304" pitchFamily="18" charset="0"/>
              <a:cs typeface="Times New Roman" panose="02020603050405020304" pitchFamily="18" charset="0"/>
            </a:endParaRPr>
          </a:p>
          <a:p>
            <a:r>
              <a:rPr lang="en-US" sz="3200" b="0" i="0" u="sng" dirty="0" smtClean="0">
                <a:solidFill>
                  <a:srgbClr val="1C71AF"/>
                </a:solidFill>
                <a:effectLst/>
                <a:latin typeface="Times New Roman" panose="02020603050405020304" pitchFamily="18" charset="0"/>
                <a:cs typeface="Times New Roman" panose="02020603050405020304" pitchFamily="18" charset="0"/>
                <a:hlinkClick r:id="rId5"/>
              </a:rPr>
              <a:t>Social Cohesion</a:t>
            </a:r>
            <a:endParaRPr lang="en-US" sz="3200" b="0" i="0" dirty="0" smtClean="0">
              <a:solidFill>
                <a:srgbClr val="0D1941"/>
              </a:solidFill>
              <a:effectLst/>
              <a:latin typeface="Times New Roman" panose="02020603050405020304" pitchFamily="18" charset="0"/>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570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normAutofit/>
          </a:bodyPr>
          <a:lstStyle/>
          <a:p>
            <a:pPr marL="0" indent="0">
              <a:buNone/>
            </a:pPr>
            <a:r>
              <a:rPr lang="en-US" sz="3200" dirty="0" smtClean="0">
                <a:latin typeface="Times New Roman" panose="02020603050405020304" pitchFamily="18" charset="0"/>
                <a:cs typeface="Times New Roman" panose="02020603050405020304" pitchFamily="18" charset="0"/>
              </a:rPr>
              <a:t>Quiz </a:t>
            </a:r>
          </a:p>
          <a:p>
            <a:pPr marL="0" indent="0">
              <a:buNone/>
            </a:pPr>
            <a:r>
              <a:rPr lang="en-US" sz="3200" dirty="0" smtClean="0">
                <a:latin typeface="Times New Roman" panose="02020603050405020304" pitchFamily="18" charset="0"/>
                <a:cs typeface="Times New Roman" panose="02020603050405020304" pitchFamily="18" charset="0"/>
              </a:rPr>
              <a:t>1- define health, wellbeing , social determinants of health</a:t>
            </a:r>
          </a:p>
          <a:p>
            <a:pPr marL="0" indent="0">
              <a:buNone/>
            </a:pPr>
            <a:r>
              <a:rPr lang="en-US" sz="3200" dirty="0" smtClean="0">
                <a:latin typeface="Times New Roman" panose="02020603050405020304" pitchFamily="18" charset="0"/>
                <a:cs typeface="Times New Roman" panose="02020603050405020304" pitchFamily="18" charset="0"/>
              </a:rPr>
              <a:t>2- what are the main social determinant of health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6567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6600" dirty="0" smtClean="0"/>
              <a:t>Thank you </a:t>
            </a:r>
            <a:endParaRPr lang="en-US" sz="6600" dirty="0"/>
          </a:p>
        </p:txBody>
      </p:sp>
    </p:spTree>
    <p:extLst>
      <p:ext uri="{BB962C8B-B14F-4D97-AF65-F5344CB8AC3E}">
        <p14:creationId xmlns:p14="http://schemas.microsoft.com/office/powerpoint/2010/main" val="13235441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449</TotalTime>
  <Words>484</Words>
  <Application>Microsoft Office PowerPoint</Application>
  <PresentationFormat>Custom</PresentationFormat>
  <Paragraphs>66</Paragraphs>
  <Slides>15</Slides>
  <Notes>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Social determinants of health L9 2024-2025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Maher</dc:creator>
  <cp:lastModifiedBy>DR.Ahmed Saker 2O14</cp:lastModifiedBy>
  <cp:revision>63</cp:revision>
  <dcterms:created xsi:type="dcterms:W3CDTF">2023-08-12T12:24:43Z</dcterms:created>
  <dcterms:modified xsi:type="dcterms:W3CDTF">2024-11-24T21:14:32Z</dcterms:modified>
</cp:coreProperties>
</file>